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8" r:id="rId3"/>
    <p:sldId id="262" r:id="rId4"/>
    <p:sldId id="276" r:id="rId5"/>
    <p:sldId id="264" r:id="rId6"/>
    <p:sldId id="278" r:id="rId7"/>
    <p:sldId id="279" r:id="rId8"/>
    <p:sldId id="280" r:id="rId9"/>
    <p:sldId id="281" r:id="rId10"/>
    <p:sldId id="283" r:id="rId11"/>
    <p:sldId id="284" r:id="rId12"/>
    <p:sldId id="28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3525139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66A894-4F36-4034-AA5E-1385392F56CF}" type="datetimeFigureOut">
              <a:rPr lang="en-US" smtClean="0"/>
              <a:t>23-Aug-20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1272868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11927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48767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1345038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2230546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3706920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380531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1813592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172593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2181253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66A894-4F36-4034-AA5E-1385392F56CF}" type="datetimeFigureOut">
              <a:rPr lang="en-US" smtClean="0"/>
              <a:t>23-Aug-20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115396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66A894-4F36-4034-AA5E-1385392F56CF}" type="datetimeFigureOut">
              <a:rPr lang="en-US" smtClean="0"/>
              <a:t>23-Aug-20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3953373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348091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2740444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C66A894-4F36-4034-AA5E-1385392F56CF}" type="datetimeFigureOut">
              <a:rPr lang="en-US" smtClean="0"/>
              <a:t>23-Aug-20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2926064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66A894-4F36-4034-AA5E-1385392F56CF}" type="datetimeFigureOut">
              <a:rPr lang="en-US" smtClean="0"/>
              <a:t>23-Aug-20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60B9A9-895D-4852-B817-706A46E0AD4E}" type="slidenum">
              <a:rPr lang="en-US" smtClean="0"/>
              <a:t>‹#›</a:t>
            </a:fld>
            <a:endParaRPr lang="en-US"/>
          </a:p>
        </p:txBody>
      </p:sp>
    </p:spTree>
    <p:extLst>
      <p:ext uri="{BB962C8B-B14F-4D97-AF65-F5344CB8AC3E}">
        <p14:creationId xmlns:p14="http://schemas.microsoft.com/office/powerpoint/2010/main" val="55327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C66A894-4F36-4034-AA5E-1385392F56CF}" type="datetimeFigureOut">
              <a:rPr lang="en-US" smtClean="0"/>
              <a:t>23-Aug-20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F60B9A9-895D-4852-B817-706A46E0AD4E}" type="slidenum">
              <a:rPr lang="en-US" smtClean="0"/>
              <a:t>‹#›</a:t>
            </a:fld>
            <a:endParaRPr lang="en-US"/>
          </a:p>
        </p:txBody>
      </p:sp>
    </p:spTree>
    <p:extLst>
      <p:ext uri="{BB962C8B-B14F-4D97-AF65-F5344CB8AC3E}">
        <p14:creationId xmlns:p14="http://schemas.microsoft.com/office/powerpoint/2010/main" val="279498779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2124" y="1493949"/>
            <a:ext cx="11590985" cy="2459866"/>
          </a:xfrm>
        </p:spPr>
        <p:txBody>
          <a:bodyPr/>
          <a:lstStyle/>
          <a:p>
            <a:r>
              <a:rPr lang="en-US" sz="6000" dirty="0">
                <a:latin typeface="Algerian" panose="04020705040A02060702" pitchFamily="82" charset="0"/>
              </a:rPr>
              <a:t>THE ENVIRONMENT &amp; CULTURE OF THE ORGANIZATION</a:t>
            </a:r>
          </a:p>
        </p:txBody>
      </p:sp>
      <p:sp>
        <p:nvSpPr>
          <p:cNvPr id="3" name="Subtitle 2"/>
          <p:cNvSpPr>
            <a:spLocks noGrp="1"/>
          </p:cNvSpPr>
          <p:nvPr>
            <p:ph type="subTitle" idx="1"/>
          </p:nvPr>
        </p:nvSpPr>
        <p:spPr>
          <a:xfrm>
            <a:off x="2623147" y="4197831"/>
            <a:ext cx="8825658" cy="861420"/>
          </a:xfrm>
        </p:spPr>
        <p:txBody>
          <a:bodyPr/>
          <a:lstStyle/>
          <a:p>
            <a:r>
              <a:rPr lang="en-US" dirty="0"/>
              <a:t>Books covered: Management by Griffin</a:t>
            </a:r>
          </a:p>
        </p:txBody>
      </p:sp>
    </p:spTree>
    <p:extLst>
      <p:ext uri="{BB962C8B-B14F-4D97-AF65-F5344CB8AC3E}">
        <p14:creationId xmlns:p14="http://schemas.microsoft.com/office/powerpoint/2010/main" val="279010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cade of Grameenphone's rise and Banglalink's decline | Th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736" y="1352281"/>
            <a:ext cx="10903335" cy="4503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24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Organization-environment relationships</a:t>
            </a:r>
          </a:p>
        </p:txBody>
      </p:sp>
      <p:sp>
        <p:nvSpPr>
          <p:cNvPr id="3" name="Content Placeholder 2"/>
          <p:cNvSpPr>
            <a:spLocks noGrp="1"/>
          </p:cNvSpPr>
          <p:nvPr>
            <p:ph idx="1"/>
          </p:nvPr>
        </p:nvSpPr>
        <p:spPr>
          <a:xfrm>
            <a:off x="1103312" y="2052918"/>
            <a:ext cx="10410401" cy="2441809"/>
          </a:xfrm>
        </p:spPr>
        <p:txBody>
          <a:bodyPr/>
          <a:lstStyle/>
          <a:p>
            <a:r>
              <a:rPr lang="en-US" b="1" dirty="0">
                <a:solidFill>
                  <a:srgbClr val="FF0000"/>
                </a:solidFill>
              </a:rPr>
              <a:t>Environmental Turbulence</a:t>
            </a:r>
            <a:r>
              <a:rPr lang="en-US" dirty="0"/>
              <a:t>-Although always subject to unexpected changes and upheavals, the five competitive forces can be studied and assessed systematically and a plan can be developed for dealing with them.  At the same time, though, organizations also face the possibility of environmental change or turbulence, occasionally with no warning at all.</a:t>
            </a:r>
          </a:p>
        </p:txBody>
      </p:sp>
    </p:spTree>
    <p:extLst>
      <p:ext uri="{BB962C8B-B14F-4D97-AF65-F5344CB8AC3E}">
        <p14:creationId xmlns:p14="http://schemas.microsoft.com/office/powerpoint/2010/main" val="214287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65" y="311049"/>
            <a:ext cx="10405017" cy="1234415"/>
          </a:xfrm>
        </p:spPr>
        <p:txBody>
          <a:bodyPr/>
          <a:lstStyle/>
          <a:p>
            <a:r>
              <a:rPr lang="en-US" dirty="0"/>
              <a:t>Building effective time management skill</a:t>
            </a:r>
          </a:p>
        </p:txBody>
      </p:sp>
      <p:sp>
        <p:nvSpPr>
          <p:cNvPr id="3" name="Content Placeholder 2"/>
          <p:cNvSpPr>
            <a:spLocks noGrp="1"/>
          </p:cNvSpPr>
          <p:nvPr>
            <p:ph idx="1"/>
          </p:nvPr>
        </p:nvSpPr>
        <p:spPr>
          <a:xfrm>
            <a:off x="1103313" y="2052918"/>
            <a:ext cx="8452812" cy="4231972"/>
          </a:xfrm>
        </p:spPr>
        <p:txBody>
          <a:bodyPr/>
          <a:lstStyle/>
          <a:p>
            <a:r>
              <a:rPr lang="en-US" b="1" dirty="0">
                <a:solidFill>
                  <a:srgbClr val="FF0000"/>
                </a:solidFill>
              </a:rPr>
              <a:t>High priority</a:t>
            </a:r>
            <a:r>
              <a:rPr lang="en-US" dirty="0"/>
              <a:t>-that must be addressed that day.</a:t>
            </a:r>
          </a:p>
          <a:p>
            <a:r>
              <a:rPr lang="en-US" b="1" dirty="0">
                <a:solidFill>
                  <a:srgbClr val="FF0000"/>
                </a:solidFill>
              </a:rPr>
              <a:t>Moderate priority</a:t>
            </a:r>
            <a:r>
              <a:rPr lang="en-US" dirty="0"/>
              <a:t>-that should be addressed but could be postponed if necessary</a:t>
            </a:r>
          </a:p>
          <a:p>
            <a:r>
              <a:rPr lang="en-US" b="1" dirty="0">
                <a:solidFill>
                  <a:srgbClr val="FF0000"/>
                </a:solidFill>
              </a:rPr>
              <a:t>Low priority</a:t>
            </a:r>
            <a:r>
              <a:rPr lang="en-US" dirty="0"/>
              <a:t>- those that can easily be postponed</a:t>
            </a:r>
          </a:p>
        </p:txBody>
      </p:sp>
      <p:pic>
        <p:nvPicPr>
          <p:cNvPr id="4" name="Picture 3"/>
          <p:cNvPicPr>
            <a:picLocks noChangeAspect="1"/>
          </p:cNvPicPr>
          <p:nvPr/>
        </p:nvPicPr>
        <p:blipFill rotWithShape="1">
          <a:blip r:embed="rId2"/>
          <a:srcRect l="1124" t="9014" r="1" b="11662"/>
          <a:stretch/>
        </p:blipFill>
        <p:spPr>
          <a:xfrm>
            <a:off x="9839459" y="0"/>
            <a:ext cx="2119043" cy="1700012"/>
          </a:xfrm>
          <a:prstGeom prst="rect">
            <a:avLst/>
          </a:prstGeom>
        </p:spPr>
      </p:pic>
    </p:spTree>
    <p:extLst>
      <p:ext uri="{BB962C8B-B14F-4D97-AF65-F5344CB8AC3E}">
        <p14:creationId xmlns:p14="http://schemas.microsoft.com/office/powerpoint/2010/main" val="4109024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09" y="141668"/>
            <a:ext cx="10720536" cy="1428244"/>
          </a:xfrm>
        </p:spPr>
        <p:txBody>
          <a:bodyPr/>
          <a:lstStyle/>
          <a:p>
            <a:pPr algn="ctr"/>
            <a:r>
              <a:rPr lang="en-US" sz="3200" dirty="0"/>
              <a:t>THE ORGANIZATION AND ITS ENVIRONMENT</a:t>
            </a:r>
          </a:p>
        </p:txBody>
      </p:sp>
      <p:pic>
        <p:nvPicPr>
          <p:cNvPr id="1026" name="Picture 2" descr="Chapter 3 The Organization and Its Environment - ppt video onlin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741" y="985557"/>
            <a:ext cx="7467422" cy="560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497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47906" cy="1096168"/>
          </a:xfrm>
        </p:spPr>
        <p:txBody>
          <a:bodyPr/>
          <a:lstStyle/>
          <a:p>
            <a:r>
              <a:rPr lang="en-US" dirty="0"/>
              <a:t>EXTERNAL ENVIROMENT-</a:t>
            </a:r>
            <a:r>
              <a:rPr lang="en-US" sz="2800" dirty="0">
                <a:solidFill>
                  <a:srgbClr val="FF0000"/>
                </a:solidFill>
              </a:rPr>
              <a:t>GENERAL ENVIROMENT</a:t>
            </a:r>
          </a:p>
        </p:txBody>
      </p:sp>
      <p:sp>
        <p:nvSpPr>
          <p:cNvPr id="4" name="Content Placeholder 2"/>
          <p:cNvSpPr>
            <a:spLocks noGrp="1"/>
          </p:cNvSpPr>
          <p:nvPr>
            <p:ph idx="1"/>
          </p:nvPr>
        </p:nvSpPr>
        <p:spPr>
          <a:xfrm>
            <a:off x="420732" y="1370338"/>
            <a:ext cx="8594479" cy="4991825"/>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 set of broad dimensions and forces in its surroundings that create its overall context.</a:t>
            </a:r>
          </a:p>
          <a:p>
            <a:pPr marL="457200" indent="-457200">
              <a:buFont typeface="+mj-lt"/>
              <a:buAutoNum type="arabicPeriod"/>
            </a:pPr>
            <a:r>
              <a:rPr lang="en-US" dirty="0">
                <a:solidFill>
                  <a:srgbClr val="FFC000"/>
                </a:solidFill>
                <a:latin typeface="Times New Roman" panose="02020603050405020304" pitchFamily="18" charset="0"/>
                <a:cs typeface="Times New Roman" panose="02020603050405020304" pitchFamily="18" charset="0"/>
              </a:rPr>
              <a:t>ECONOMIC ENVIROMENT- </a:t>
            </a:r>
            <a:r>
              <a:rPr lang="en-US" dirty="0">
                <a:latin typeface="Times New Roman" panose="02020603050405020304" pitchFamily="18" charset="0"/>
                <a:cs typeface="Times New Roman" panose="02020603050405020304" pitchFamily="18" charset="0"/>
              </a:rPr>
              <a:t>overall health and vitality of the economic system in which the organization operates, particularly economic growth, interest rates, inflation rate, unemployment.</a:t>
            </a:r>
          </a:p>
          <a:p>
            <a:pPr marL="457200" indent="-457200">
              <a:buFont typeface="+mj-lt"/>
              <a:buAutoNum type="arabicPeriod"/>
            </a:pPr>
            <a:r>
              <a:rPr lang="en-US" dirty="0">
                <a:solidFill>
                  <a:srgbClr val="FFC000"/>
                </a:solidFill>
                <a:latin typeface="Times New Roman" panose="02020603050405020304" pitchFamily="18" charset="0"/>
                <a:cs typeface="Times New Roman" panose="02020603050405020304" pitchFamily="18" charset="0"/>
              </a:rPr>
              <a:t>TECHNOLOGICAL ENVIRONMENT</a:t>
            </a:r>
            <a:r>
              <a:rPr lang="en-US" dirty="0">
                <a:latin typeface="Times New Roman" panose="02020603050405020304" pitchFamily="18" charset="0"/>
                <a:cs typeface="Times New Roman" panose="02020603050405020304" pitchFamily="18" charset="0"/>
              </a:rPr>
              <a:t>- i.e. Managers frequently claims that </a:t>
            </a:r>
            <a:r>
              <a:rPr lang="en-US" dirty="0">
                <a:solidFill>
                  <a:srgbClr val="FF0000"/>
                </a:solidFill>
                <a:latin typeface="Times New Roman" panose="02020603050405020304" pitchFamily="18" charset="0"/>
                <a:cs typeface="Times New Roman" panose="02020603050405020304" pitchFamily="18" charset="0"/>
              </a:rPr>
              <a:t>electronic communications</a:t>
            </a:r>
            <a:r>
              <a:rPr lang="en-US" dirty="0">
                <a:latin typeface="Times New Roman" panose="02020603050405020304" pitchFamily="18" charset="0"/>
                <a:cs typeface="Times New Roman" panose="02020603050405020304" pitchFamily="18" charset="0"/>
              </a:rPr>
              <a:t> reduced the time to reach customers and speeds up responses to customer inquiries. The managers also indicates that e-business processes helps reduce the cost of material and personnel involved in paper-based communications both within and outside the business unit. As access to </a:t>
            </a:r>
            <a:r>
              <a:rPr lang="en-US" dirty="0">
                <a:solidFill>
                  <a:srgbClr val="FF0000"/>
                </a:solidFill>
                <a:latin typeface="Times New Roman" panose="02020603050405020304" pitchFamily="18" charset="0"/>
                <a:cs typeface="Times New Roman" panose="02020603050405020304" pitchFamily="18" charset="0"/>
              </a:rPr>
              <a:t>mobile broadband</a:t>
            </a:r>
            <a:r>
              <a:rPr lang="en-US" dirty="0">
                <a:latin typeface="Times New Roman" panose="02020603050405020304" pitchFamily="18" charset="0"/>
                <a:cs typeface="Times New Roman" panose="02020603050405020304" pitchFamily="18" charset="0"/>
              </a:rPr>
              <a:t> becomes widespread and less expensive, it is potential as an enabler for the creation and development of small business increases. While </a:t>
            </a:r>
            <a:r>
              <a:rPr lang="en-US" dirty="0">
                <a:solidFill>
                  <a:srgbClr val="FF0000"/>
                </a:solidFill>
                <a:latin typeface="Times New Roman" panose="02020603050405020304" pitchFamily="18" charset="0"/>
                <a:cs typeface="Times New Roman" panose="02020603050405020304" pitchFamily="18" charset="0"/>
              </a:rPr>
              <a:t>social network technology </a:t>
            </a:r>
            <a:r>
              <a:rPr lang="en-US" dirty="0">
                <a:latin typeface="Times New Roman" panose="02020603050405020304" pitchFamily="18" charset="0"/>
                <a:cs typeface="Times New Roman" panose="02020603050405020304" pitchFamily="18" charset="0"/>
              </a:rPr>
              <a:t>does not appear to result in firm growth directly, the use of social networks and other forms of technology is necessary for growing firms.</a:t>
            </a:r>
          </a:p>
          <a:p>
            <a:pPr marL="457200" indent="-457200">
              <a:buFont typeface="+mj-lt"/>
              <a:buAutoNum type="arabicPeriod"/>
            </a:pPr>
            <a:r>
              <a:rPr lang="en-US" dirty="0">
                <a:solidFill>
                  <a:srgbClr val="FFC000"/>
                </a:solidFill>
                <a:latin typeface="Times New Roman" panose="02020603050405020304" pitchFamily="18" charset="0"/>
                <a:cs typeface="Times New Roman" panose="02020603050405020304" pitchFamily="18" charset="0"/>
              </a:rPr>
              <a:t>SOCIO-CULTURAL DIMENSION- </a:t>
            </a:r>
            <a:r>
              <a:rPr lang="en-US" dirty="0">
                <a:latin typeface="Times New Roman" panose="02020603050405020304" pitchFamily="18" charset="0"/>
                <a:cs typeface="Times New Roman" panose="02020603050405020304" pitchFamily="18" charset="0"/>
              </a:rPr>
              <a:t>As society and culture change, businesses must adapt. Like changing consumer preferences. What was popular and fashionable 20 years ago may not be popular today or 10 years down the road. </a:t>
            </a:r>
            <a:endParaRPr lang="en-US" dirty="0">
              <a:solidFill>
                <a:srgbClr val="FFC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933440" y="1770443"/>
            <a:ext cx="3258559" cy="1603822"/>
          </a:xfrm>
          <a:prstGeom prst="rect">
            <a:avLst/>
          </a:prstGeom>
        </p:spPr>
      </p:pic>
      <p:pic>
        <p:nvPicPr>
          <p:cNvPr id="5" name="Picture 4"/>
          <p:cNvPicPr>
            <a:picLocks noChangeAspect="1"/>
          </p:cNvPicPr>
          <p:nvPr/>
        </p:nvPicPr>
        <p:blipFill>
          <a:blip r:embed="rId3"/>
          <a:stretch>
            <a:fillRect/>
          </a:stretch>
        </p:blipFill>
        <p:spPr>
          <a:xfrm>
            <a:off x="9133970" y="3595822"/>
            <a:ext cx="2857500" cy="2857500"/>
          </a:xfrm>
          <a:prstGeom prst="rect">
            <a:avLst/>
          </a:prstGeom>
        </p:spPr>
      </p:pic>
    </p:spTree>
    <p:extLst>
      <p:ext uri="{BB962C8B-B14F-4D97-AF65-F5344CB8AC3E}">
        <p14:creationId xmlns:p14="http://schemas.microsoft.com/office/powerpoint/2010/main" val="3747914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1047906" cy="1096168"/>
          </a:xfrm>
        </p:spPr>
        <p:txBody>
          <a:bodyPr/>
          <a:lstStyle/>
          <a:p>
            <a:r>
              <a:rPr lang="en-US" dirty="0"/>
              <a:t>EXTERNAL ENVIROMENT-</a:t>
            </a:r>
            <a:r>
              <a:rPr lang="en-US" sz="2800" dirty="0">
                <a:solidFill>
                  <a:srgbClr val="FF0000"/>
                </a:solidFill>
              </a:rPr>
              <a:t>GENERAL ENVIROMENT</a:t>
            </a:r>
          </a:p>
        </p:txBody>
      </p:sp>
      <p:sp>
        <p:nvSpPr>
          <p:cNvPr id="4" name="Content Placeholder 2"/>
          <p:cNvSpPr>
            <a:spLocks noGrp="1"/>
          </p:cNvSpPr>
          <p:nvPr>
            <p:ph idx="1"/>
          </p:nvPr>
        </p:nvSpPr>
        <p:spPr>
          <a:xfrm>
            <a:off x="420732" y="1370338"/>
            <a:ext cx="9070998" cy="515925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4. </a:t>
            </a:r>
            <a:r>
              <a:rPr lang="en-US" dirty="0">
                <a:solidFill>
                  <a:srgbClr val="FFC000"/>
                </a:solidFill>
                <a:latin typeface="Times New Roman" panose="02020603050405020304" pitchFamily="18" charset="0"/>
                <a:cs typeface="Times New Roman" panose="02020603050405020304" pitchFamily="18" charset="0"/>
              </a:rPr>
              <a:t>POLITICAL LEGAL ENVIROMENT- First, </a:t>
            </a:r>
            <a:r>
              <a:rPr lang="en-US" dirty="0">
                <a:latin typeface="Times New Roman" panose="02020603050405020304" pitchFamily="18" charset="0"/>
                <a:cs typeface="Times New Roman" panose="02020603050405020304" pitchFamily="18" charset="0"/>
              </a:rPr>
              <a:t>legal environment decides what a business can or cannot do. </a:t>
            </a:r>
            <a:r>
              <a:rPr lang="en-US" dirty="0">
                <a:solidFill>
                  <a:srgbClr val="FFC000"/>
                </a:solidFill>
                <a:latin typeface="Times New Roman" panose="02020603050405020304" pitchFamily="18" charset="0"/>
                <a:cs typeface="Times New Roman" panose="02020603050405020304" pitchFamily="18" charset="0"/>
              </a:rPr>
              <a:t>Second</a:t>
            </a:r>
            <a:r>
              <a:rPr lang="en-US" dirty="0">
                <a:latin typeface="Times New Roman" panose="02020603050405020304" pitchFamily="18" charset="0"/>
                <a:cs typeface="Times New Roman" panose="02020603050405020304" pitchFamily="18" charset="0"/>
              </a:rPr>
              <a:t>, pro or anti business sentiment influences business activity. </a:t>
            </a:r>
            <a:r>
              <a:rPr lang="en-US" dirty="0">
                <a:solidFill>
                  <a:srgbClr val="FFC000"/>
                </a:solidFill>
                <a:latin typeface="Times New Roman" panose="02020603050405020304" pitchFamily="18" charset="0"/>
                <a:cs typeface="Times New Roman" panose="02020603050405020304" pitchFamily="18" charset="0"/>
              </a:rPr>
              <a:t>Third</a:t>
            </a:r>
            <a:r>
              <a:rPr lang="en-US" dirty="0">
                <a:latin typeface="Times New Roman" panose="02020603050405020304" pitchFamily="18" charset="0"/>
                <a:cs typeface="Times New Roman" panose="02020603050405020304" pitchFamily="18" charset="0"/>
              </a:rPr>
              <a:t>, political stability has ramifications for planning. I.e.</a:t>
            </a:r>
            <a:r>
              <a:rPr lang="en-US" dirty="0">
                <a:solidFill>
                  <a:srgbClr val="FFC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government of </a:t>
            </a:r>
            <a:r>
              <a:rPr lang="en-US" b="1" dirty="0">
                <a:latin typeface="Times New Roman" panose="02020603050405020304" pitchFamily="18" charset="0"/>
                <a:cs typeface="Times New Roman" panose="02020603050405020304" pitchFamily="18" charset="0"/>
              </a:rPr>
              <a:t>India</a:t>
            </a:r>
            <a:r>
              <a:rPr lang="en-US" dirty="0">
                <a:latin typeface="Times New Roman" panose="02020603050405020304" pitchFamily="18" charset="0"/>
                <a:cs typeface="Times New Roman" panose="02020603050405020304" pitchFamily="18" charset="0"/>
              </a:rPr>
              <a:t> on Monday announced the </a:t>
            </a:r>
            <a:r>
              <a:rPr lang="en-US" b="1" dirty="0">
                <a:latin typeface="Times New Roman" panose="02020603050405020304" pitchFamily="18" charset="0"/>
                <a:cs typeface="Times New Roman" panose="02020603050405020304" pitchFamily="18" charset="0"/>
              </a:rPr>
              <a:t>ban</a:t>
            </a:r>
            <a:r>
              <a:rPr lang="en-US" dirty="0">
                <a:latin typeface="Times New Roman" panose="02020603050405020304" pitchFamily="18" charset="0"/>
                <a:cs typeface="Times New Roman" panose="02020603050405020304" pitchFamily="18" charset="0"/>
              </a:rPr>
              <a:t> of </a:t>
            </a:r>
            <a:r>
              <a:rPr lang="en-US" dirty="0">
                <a:solidFill>
                  <a:srgbClr val="FF0000"/>
                </a:solidFill>
                <a:latin typeface="Times New Roman" panose="02020603050405020304" pitchFamily="18" charset="0"/>
                <a:cs typeface="Times New Roman" panose="02020603050405020304" pitchFamily="18" charset="0"/>
              </a:rPr>
              <a:t>59 Chinese apps </a:t>
            </a:r>
            <a:r>
              <a:rPr lang="en-US" dirty="0">
                <a:latin typeface="Times New Roman" panose="02020603050405020304" pitchFamily="18" charset="0"/>
                <a:cs typeface="Times New Roman" panose="02020603050405020304" pitchFamily="18" charset="0"/>
              </a:rPr>
              <a:t>in the country. </a:t>
            </a:r>
          </a:p>
          <a:p>
            <a:pPr marL="0" indent="0">
              <a:buNone/>
            </a:pPr>
            <a:r>
              <a:rPr lang="en-US" dirty="0">
                <a:latin typeface="Times New Roman" panose="02020603050405020304" pitchFamily="18" charset="0"/>
                <a:cs typeface="Times New Roman" panose="02020603050405020304" pitchFamily="18" charset="0"/>
              </a:rPr>
              <a:t>5. </a:t>
            </a:r>
            <a:r>
              <a:rPr lang="en-US" dirty="0">
                <a:solidFill>
                  <a:srgbClr val="FFC000"/>
                </a:solidFill>
                <a:latin typeface="Times New Roman" panose="02020603050405020304" pitchFamily="18" charset="0"/>
                <a:cs typeface="Times New Roman" panose="02020603050405020304" pitchFamily="18" charset="0"/>
              </a:rPr>
              <a:t>THE INTERNATIONAL DIMENSION- </a:t>
            </a:r>
            <a:r>
              <a:rPr lang="en-US" dirty="0">
                <a:latin typeface="Times New Roman" panose="02020603050405020304" pitchFamily="18" charset="0"/>
                <a:cs typeface="Times New Roman" panose="02020603050405020304" pitchFamily="18" charset="0"/>
              </a:rPr>
              <a:t>The extent to which an organization is involved in or affected by business in other countries.</a:t>
            </a:r>
            <a:endParaRPr lang="en-US" dirty="0">
              <a:solidFill>
                <a:srgbClr val="FFC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061896" y="1548886"/>
            <a:ext cx="2857500" cy="2143125"/>
          </a:xfrm>
          <a:prstGeom prst="rect">
            <a:avLst/>
          </a:prstGeom>
        </p:spPr>
      </p:pic>
      <p:pic>
        <p:nvPicPr>
          <p:cNvPr id="5" name="Picture 4"/>
          <p:cNvPicPr>
            <a:picLocks noChangeAspect="1"/>
          </p:cNvPicPr>
          <p:nvPr/>
        </p:nvPicPr>
        <p:blipFill>
          <a:blip r:embed="rId3"/>
          <a:stretch>
            <a:fillRect/>
          </a:stretch>
        </p:blipFill>
        <p:spPr>
          <a:xfrm>
            <a:off x="4412976" y="3692011"/>
            <a:ext cx="3514175" cy="2343955"/>
          </a:xfrm>
          <a:prstGeom prst="rect">
            <a:avLst/>
          </a:prstGeom>
        </p:spPr>
      </p:pic>
    </p:spTree>
    <p:extLst>
      <p:ext uri="{BB962C8B-B14F-4D97-AF65-F5344CB8AC3E}">
        <p14:creationId xmlns:p14="http://schemas.microsoft.com/office/powerpoint/2010/main" val="107135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TASK ENVIRONMENT</a:t>
            </a:r>
          </a:p>
        </p:txBody>
      </p:sp>
      <p:sp>
        <p:nvSpPr>
          <p:cNvPr id="3" name="Content Placeholder 2"/>
          <p:cNvSpPr>
            <a:spLocks noGrp="1"/>
          </p:cNvSpPr>
          <p:nvPr>
            <p:ph idx="1"/>
          </p:nvPr>
        </p:nvSpPr>
        <p:spPr>
          <a:xfrm>
            <a:off x="502277" y="1326524"/>
            <a:ext cx="8616364" cy="5306095"/>
          </a:xfrm>
        </p:spPr>
        <p:txBody>
          <a:bodyPr>
            <a:normAutofit/>
          </a:bodyPr>
          <a:lstStyle/>
          <a:p>
            <a:pPr marL="457200" indent="-457200" algn="just">
              <a:buFont typeface="+mj-lt"/>
              <a:buAutoNum type="arabicPeriod"/>
            </a:pPr>
            <a:r>
              <a:rPr lang="en-US" b="1" dirty="0">
                <a:solidFill>
                  <a:srgbClr val="FF0000"/>
                </a:solidFill>
              </a:rPr>
              <a:t>COMPETITORS</a:t>
            </a:r>
            <a:r>
              <a:rPr lang="en-US" dirty="0"/>
              <a:t>-competing for customer dollars. Competition can occur directly or indirectly. Competing for bank loans. </a:t>
            </a:r>
          </a:p>
          <a:p>
            <a:pPr marL="457200" indent="-457200" algn="just">
              <a:buFont typeface="+mj-lt"/>
              <a:buAutoNum type="arabicPeriod"/>
            </a:pPr>
            <a:r>
              <a:rPr lang="en-US" b="1" dirty="0">
                <a:solidFill>
                  <a:srgbClr val="FF0000"/>
                </a:solidFill>
              </a:rPr>
              <a:t>CUSTOMERS</a:t>
            </a:r>
            <a:r>
              <a:rPr lang="en-US" dirty="0"/>
              <a:t>-customers can be individuals, institutions or government. Dealing with customers is becoming increasingly complex. </a:t>
            </a:r>
          </a:p>
          <a:p>
            <a:pPr marL="457200" indent="-457200" algn="just">
              <a:buFont typeface="+mj-lt"/>
              <a:buAutoNum type="arabicPeriod"/>
            </a:pPr>
            <a:r>
              <a:rPr lang="en-US" b="1" dirty="0">
                <a:solidFill>
                  <a:srgbClr val="FF0000"/>
                </a:solidFill>
              </a:rPr>
              <a:t>SUPPLEIRS</a:t>
            </a:r>
            <a:r>
              <a:rPr lang="en-US" dirty="0"/>
              <a:t>- organizations that provide resources for other organizations. </a:t>
            </a:r>
          </a:p>
          <a:p>
            <a:pPr marL="457200" indent="-457200" algn="just">
              <a:buFont typeface="+mj-lt"/>
              <a:buAutoNum type="arabicPeriod"/>
            </a:pPr>
            <a:r>
              <a:rPr lang="en-US" b="1" dirty="0">
                <a:solidFill>
                  <a:srgbClr val="FF0000"/>
                </a:solidFill>
              </a:rPr>
              <a:t>STRATEGIC PARTNERS</a:t>
            </a:r>
            <a:r>
              <a:rPr lang="en-US" dirty="0"/>
              <a:t>- two or more companies that work together in joint ventures or other partners. </a:t>
            </a:r>
          </a:p>
        </p:txBody>
      </p:sp>
      <p:pic>
        <p:nvPicPr>
          <p:cNvPr id="5" name="Picture 4"/>
          <p:cNvPicPr>
            <a:picLocks noChangeAspect="1"/>
          </p:cNvPicPr>
          <p:nvPr/>
        </p:nvPicPr>
        <p:blipFill>
          <a:blip r:embed="rId2"/>
          <a:stretch>
            <a:fillRect/>
          </a:stretch>
        </p:blipFill>
        <p:spPr>
          <a:xfrm>
            <a:off x="9118641" y="1152983"/>
            <a:ext cx="2814052" cy="1418047"/>
          </a:xfrm>
          <a:prstGeom prst="rect">
            <a:avLst/>
          </a:prstGeom>
        </p:spPr>
      </p:pic>
      <p:pic>
        <p:nvPicPr>
          <p:cNvPr id="6" name="Picture 5"/>
          <p:cNvPicPr>
            <a:picLocks noChangeAspect="1"/>
          </p:cNvPicPr>
          <p:nvPr/>
        </p:nvPicPr>
        <p:blipFill>
          <a:blip r:embed="rId3"/>
          <a:stretch>
            <a:fillRect/>
          </a:stretch>
        </p:blipFill>
        <p:spPr>
          <a:xfrm>
            <a:off x="9803857" y="3379364"/>
            <a:ext cx="1443620" cy="1875217"/>
          </a:xfrm>
          <a:prstGeom prst="rect">
            <a:avLst/>
          </a:prstGeom>
        </p:spPr>
      </p:pic>
    </p:spTree>
    <p:extLst>
      <p:ext uri="{BB962C8B-B14F-4D97-AF65-F5344CB8AC3E}">
        <p14:creationId xmlns:p14="http://schemas.microsoft.com/office/powerpoint/2010/main" val="2337646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INTERNAL ENVIRONMENT</a:t>
            </a:r>
          </a:p>
        </p:txBody>
      </p:sp>
      <p:sp>
        <p:nvSpPr>
          <p:cNvPr id="3" name="Content Placeholder 2"/>
          <p:cNvSpPr>
            <a:spLocks noGrp="1"/>
          </p:cNvSpPr>
          <p:nvPr>
            <p:ph idx="1"/>
          </p:nvPr>
        </p:nvSpPr>
        <p:spPr>
          <a:xfrm>
            <a:off x="502277" y="1326524"/>
            <a:ext cx="7482624" cy="5370489"/>
          </a:xfrm>
        </p:spPr>
        <p:txBody>
          <a:bodyPr>
            <a:normAutofit fontScale="85000" lnSpcReduction="20000"/>
          </a:bodyPr>
          <a:lstStyle/>
          <a:p>
            <a:pPr marL="457200" indent="-457200" algn="just">
              <a:buFont typeface="+mj-lt"/>
              <a:buAutoNum type="arabicPeriod"/>
            </a:pPr>
            <a:r>
              <a:rPr lang="en-US" b="1" dirty="0">
                <a:solidFill>
                  <a:srgbClr val="FF0000"/>
                </a:solidFill>
              </a:rPr>
              <a:t>OWNERS</a:t>
            </a:r>
            <a:r>
              <a:rPr lang="en-US" dirty="0"/>
              <a:t>-can be a single individual who establishes and runs a business, partners who jointly owns a business or individuals who buy stocks.</a:t>
            </a:r>
          </a:p>
          <a:p>
            <a:pPr marL="457200" indent="-457200" algn="just">
              <a:buFont typeface="+mj-lt"/>
              <a:buAutoNum type="arabicPeriod"/>
            </a:pPr>
            <a:r>
              <a:rPr lang="en-US" b="1" dirty="0">
                <a:solidFill>
                  <a:srgbClr val="FF0000"/>
                </a:solidFill>
              </a:rPr>
              <a:t>BOARD OF DIRECTORS</a:t>
            </a:r>
            <a:r>
              <a:rPr lang="en-US" dirty="0"/>
              <a:t>-A board of directors is essentially a panel of people who are elected to represent shareholders. Every public company is legally required to install a board of directors; nonprofit organizations and many private companies – while not required to – also name a board of directors.</a:t>
            </a:r>
          </a:p>
          <a:p>
            <a:pPr marL="457200" indent="-457200" algn="just">
              <a:buFont typeface="+mj-lt"/>
              <a:buAutoNum type="arabicPeriod"/>
            </a:pPr>
            <a:r>
              <a:rPr lang="en-US" b="1" dirty="0">
                <a:solidFill>
                  <a:srgbClr val="FF0000"/>
                </a:solidFill>
              </a:rPr>
              <a:t>EMPLOYEES</a:t>
            </a:r>
            <a:r>
              <a:rPr lang="en-US" dirty="0"/>
              <a:t>- Major elements of an organization. Workers can be full time or part time.</a:t>
            </a:r>
          </a:p>
          <a:p>
            <a:pPr marL="457200" indent="-457200" algn="just">
              <a:buFont typeface="+mj-lt"/>
              <a:buAutoNum type="arabicPeriod"/>
            </a:pPr>
            <a:r>
              <a:rPr lang="en-US" b="1" dirty="0">
                <a:solidFill>
                  <a:srgbClr val="FF0000"/>
                </a:solidFill>
              </a:rPr>
              <a:t>THE PHYSICAL WORK ENVIRONMENT</a:t>
            </a:r>
            <a:r>
              <a:rPr lang="en-US" dirty="0"/>
              <a:t>-Office employees spend a lot of their time inside a building, where the physical environments influence their well-being and directly influence their work performance and productivity. In the workplace, it is often assumed that employees who are more satisfied with the physical environment are more likely to produce better work outcomes. Temperature, air quality, lighting and noise conditions in the office affect the work concentration and productivity. Numerous studies have consistently demonstrated that characteristics of the physical office environment can have a significant effect on behavior, perceptions and productivity of employees. </a:t>
            </a:r>
          </a:p>
        </p:txBody>
      </p:sp>
      <p:pic>
        <p:nvPicPr>
          <p:cNvPr id="4" name="Picture 3"/>
          <p:cNvPicPr>
            <a:picLocks noChangeAspect="1"/>
          </p:cNvPicPr>
          <p:nvPr/>
        </p:nvPicPr>
        <p:blipFill>
          <a:blip r:embed="rId2"/>
          <a:stretch>
            <a:fillRect/>
          </a:stretch>
        </p:blipFill>
        <p:spPr>
          <a:xfrm>
            <a:off x="8120056" y="1152984"/>
            <a:ext cx="3924962" cy="2556131"/>
          </a:xfrm>
          <a:prstGeom prst="rect">
            <a:avLst/>
          </a:prstGeom>
        </p:spPr>
      </p:pic>
      <p:pic>
        <p:nvPicPr>
          <p:cNvPr id="7" name="Picture 6"/>
          <p:cNvPicPr>
            <a:picLocks noChangeAspect="1"/>
          </p:cNvPicPr>
          <p:nvPr/>
        </p:nvPicPr>
        <p:blipFill>
          <a:blip r:embed="rId3"/>
          <a:stretch>
            <a:fillRect/>
          </a:stretch>
        </p:blipFill>
        <p:spPr>
          <a:xfrm>
            <a:off x="8379171" y="3852191"/>
            <a:ext cx="3552689" cy="2664517"/>
          </a:xfrm>
          <a:prstGeom prst="rect">
            <a:avLst/>
          </a:prstGeom>
        </p:spPr>
      </p:pic>
    </p:spTree>
    <p:extLst>
      <p:ext uri="{BB962C8B-B14F-4D97-AF65-F5344CB8AC3E}">
        <p14:creationId xmlns:p14="http://schemas.microsoft.com/office/powerpoint/2010/main" val="3703675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Organization-environment relationships</a:t>
            </a:r>
          </a:p>
        </p:txBody>
      </p:sp>
      <p:sp>
        <p:nvSpPr>
          <p:cNvPr id="3" name="Content Placeholder 2"/>
          <p:cNvSpPr>
            <a:spLocks noGrp="1"/>
          </p:cNvSpPr>
          <p:nvPr>
            <p:ph idx="1"/>
          </p:nvPr>
        </p:nvSpPr>
        <p:spPr>
          <a:xfrm>
            <a:off x="646112" y="1853248"/>
            <a:ext cx="6630451" cy="4586189"/>
          </a:xfrm>
        </p:spPr>
        <p:txBody>
          <a:bodyPr>
            <a:normAutofit lnSpcReduction="10000"/>
          </a:bodyPr>
          <a:lstStyle/>
          <a:p>
            <a:r>
              <a:rPr lang="en-US" dirty="0"/>
              <a:t>Environmental change and complexity: James D. Thompson (1967) was one of the first people to recognize the importance of the organization's environment. Thompson suggests that the environment can be described along two dimensions.  </a:t>
            </a:r>
            <a:r>
              <a:rPr lang="en-US" b="1" dirty="0"/>
              <a:t>Its degree of change and its degree of homogeneity</a:t>
            </a:r>
            <a:r>
              <a:rPr lang="en-US" dirty="0"/>
              <a:t>.</a:t>
            </a:r>
          </a:p>
          <a:p>
            <a:pPr marL="457200" indent="-457200">
              <a:buFont typeface="+mj-lt"/>
              <a:buAutoNum type="arabicPeriod"/>
            </a:pPr>
            <a:r>
              <a:rPr lang="en-US" dirty="0"/>
              <a:t>The degree of </a:t>
            </a:r>
            <a:r>
              <a:rPr lang="en-US" dirty="0">
                <a:solidFill>
                  <a:srgbClr val="FF0000"/>
                </a:solidFill>
              </a:rPr>
              <a:t>change</a:t>
            </a:r>
            <a:r>
              <a:rPr lang="en-US" dirty="0"/>
              <a:t> is the extent to which the environment is relatively </a:t>
            </a:r>
            <a:r>
              <a:rPr lang="en-US" dirty="0">
                <a:solidFill>
                  <a:srgbClr val="FFFF00"/>
                </a:solidFill>
              </a:rPr>
              <a:t>stable or relatively dynamic.</a:t>
            </a:r>
          </a:p>
          <a:p>
            <a:pPr marL="457200" indent="-457200">
              <a:buFont typeface="+mj-lt"/>
              <a:buAutoNum type="arabicPeriod"/>
            </a:pPr>
            <a:r>
              <a:rPr lang="en-US" dirty="0"/>
              <a:t>The degree of </a:t>
            </a:r>
            <a:r>
              <a:rPr lang="en-US" dirty="0">
                <a:solidFill>
                  <a:srgbClr val="FF0000"/>
                </a:solidFill>
              </a:rPr>
              <a:t>homogeneity</a:t>
            </a:r>
            <a:r>
              <a:rPr lang="en-US" dirty="0"/>
              <a:t> is the extent to which the environment is relatively </a:t>
            </a:r>
            <a:r>
              <a:rPr lang="en-US" dirty="0">
                <a:solidFill>
                  <a:srgbClr val="FFFF00"/>
                </a:solidFill>
              </a:rPr>
              <a:t>simple</a:t>
            </a:r>
            <a:r>
              <a:rPr lang="en-US" dirty="0"/>
              <a:t> (few elements, little segmentation) or relatively </a:t>
            </a:r>
            <a:r>
              <a:rPr lang="en-US" dirty="0">
                <a:solidFill>
                  <a:srgbClr val="FFFF00"/>
                </a:solidFill>
              </a:rPr>
              <a:t>complex</a:t>
            </a:r>
            <a:r>
              <a:rPr lang="en-US" dirty="0"/>
              <a:t> (many elements, much segmentation).</a:t>
            </a:r>
          </a:p>
        </p:txBody>
      </p:sp>
      <p:pic>
        <p:nvPicPr>
          <p:cNvPr id="4" name="Picture 3"/>
          <p:cNvPicPr>
            <a:picLocks noChangeAspect="1"/>
          </p:cNvPicPr>
          <p:nvPr/>
        </p:nvPicPr>
        <p:blipFill rotWithShape="1">
          <a:blip r:embed="rId2"/>
          <a:srcRect l="12205" t="21984" r="13195" b="8011"/>
          <a:stretch/>
        </p:blipFill>
        <p:spPr>
          <a:xfrm>
            <a:off x="7384907" y="2163651"/>
            <a:ext cx="4533363" cy="3193961"/>
          </a:xfrm>
          <a:prstGeom prst="rect">
            <a:avLst/>
          </a:prstGeom>
        </p:spPr>
      </p:pic>
    </p:spTree>
    <p:extLst>
      <p:ext uri="{BB962C8B-B14F-4D97-AF65-F5344CB8AC3E}">
        <p14:creationId xmlns:p14="http://schemas.microsoft.com/office/powerpoint/2010/main" val="102933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Organization-environment relationships</a:t>
            </a:r>
          </a:p>
        </p:txBody>
      </p:sp>
      <p:sp>
        <p:nvSpPr>
          <p:cNvPr id="3" name="Content Placeholder 2"/>
          <p:cNvSpPr>
            <a:spLocks noGrp="1"/>
          </p:cNvSpPr>
          <p:nvPr>
            <p:ph idx="1"/>
          </p:nvPr>
        </p:nvSpPr>
        <p:spPr>
          <a:xfrm>
            <a:off x="0" y="1853248"/>
            <a:ext cx="8178085" cy="4792251"/>
          </a:xfrm>
        </p:spPr>
        <p:txBody>
          <a:bodyPr/>
          <a:lstStyle/>
          <a:p>
            <a:r>
              <a:rPr lang="en-US" dirty="0"/>
              <a:t>Environmental change and complexity</a:t>
            </a:r>
          </a:p>
          <a:p>
            <a:pPr marL="457200" indent="-457200">
              <a:buFont typeface="+mj-lt"/>
              <a:buAutoNum type="arabicPeriod"/>
            </a:pPr>
            <a:r>
              <a:rPr lang="en-US" dirty="0">
                <a:solidFill>
                  <a:srgbClr val="FFFF00"/>
                </a:solidFill>
              </a:rPr>
              <a:t>Least uncertainty</a:t>
            </a:r>
            <a:r>
              <a:rPr lang="en-US" dirty="0"/>
              <a:t>-restaurant business. Certain segment of consumer, limited product line, stable suppliers.</a:t>
            </a:r>
          </a:p>
          <a:p>
            <a:pPr marL="457200" indent="-457200">
              <a:buFont typeface="+mj-lt"/>
              <a:buAutoNum type="arabicPeriod"/>
            </a:pPr>
            <a:r>
              <a:rPr lang="en-US" dirty="0">
                <a:solidFill>
                  <a:srgbClr val="FFFF00"/>
                </a:solidFill>
              </a:rPr>
              <a:t>Moderate uncertainty</a:t>
            </a:r>
            <a:r>
              <a:rPr lang="en-US" dirty="0"/>
              <a:t>- Clothing industry. Though customer base is simple but their taste is always changing. </a:t>
            </a:r>
          </a:p>
          <a:p>
            <a:pPr marL="457200" indent="-457200">
              <a:buFont typeface="+mj-lt"/>
              <a:buAutoNum type="arabicPeriod"/>
            </a:pPr>
            <a:r>
              <a:rPr lang="en-US" dirty="0">
                <a:solidFill>
                  <a:srgbClr val="FFFF00"/>
                </a:solidFill>
              </a:rPr>
              <a:t>Moderate uncertainty</a:t>
            </a:r>
            <a:r>
              <a:rPr lang="en-US" dirty="0"/>
              <a:t>- car industry. Car’s design is not radically changing but lots of different suppliers, regulators, customers group. </a:t>
            </a:r>
          </a:p>
          <a:p>
            <a:pPr marL="457200" indent="-457200">
              <a:buFont typeface="+mj-lt"/>
              <a:buAutoNum type="arabicPeriod"/>
            </a:pPr>
            <a:r>
              <a:rPr lang="en-US" dirty="0">
                <a:solidFill>
                  <a:srgbClr val="FFFF00"/>
                </a:solidFill>
              </a:rPr>
              <a:t>Most uncertainty</a:t>
            </a:r>
            <a:r>
              <a:rPr lang="en-US" dirty="0"/>
              <a:t>- the environment is constantly changing and has a large number od elements to deal with. Example the software industry. </a:t>
            </a:r>
          </a:p>
        </p:txBody>
      </p:sp>
      <p:pic>
        <p:nvPicPr>
          <p:cNvPr id="4" name="Picture 3"/>
          <p:cNvPicPr>
            <a:picLocks noChangeAspect="1"/>
          </p:cNvPicPr>
          <p:nvPr/>
        </p:nvPicPr>
        <p:blipFill rotWithShape="1">
          <a:blip r:embed="rId2"/>
          <a:srcRect l="12205" t="21984" r="13195" b="8011"/>
          <a:stretch/>
        </p:blipFill>
        <p:spPr>
          <a:xfrm>
            <a:off x="8178085" y="2343955"/>
            <a:ext cx="3881854" cy="2734943"/>
          </a:xfrm>
          <a:prstGeom prst="rect">
            <a:avLst/>
          </a:prstGeom>
        </p:spPr>
      </p:pic>
    </p:spTree>
    <p:extLst>
      <p:ext uri="{BB962C8B-B14F-4D97-AF65-F5344CB8AC3E}">
        <p14:creationId xmlns:p14="http://schemas.microsoft.com/office/powerpoint/2010/main" val="2070102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114467" cy="1030310"/>
          </a:xfrm>
        </p:spPr>
        <p:txBody>
          <a:bodyPr/>
          <a:lstStyle/>
          <a:p>
            <a:r>
              <a:rPr lang="en-US" dirty="0"/>
              <a:t>Organization-environment relationships</a:t>
            </a:r>
          </a:p>
        </p:txBody>
      </p:sp>
      <p:sp>
        <p:nvSpPr>
          <p:cNvPr id="3" name="Content Placeholder 2"/>
          <p:cNvSpPr>
            <a:spLocks noGrp="1"/>
          </p:cNvSpPr>
          <p:nvPr>
            <p:ph idx="1"/>
          </p:nvPr>
        </p:nvSpPr>
        <p:spPr>
          <a:xfrm>
            <a:off x="193184" y="772732"/>
            <a:ext cx="11998816" cy="5834130"/>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Although Thompson's general classifications are useful and provide some basic insights into organization - environment interactions, in many ways lack the precision needed by managers who must deal with their environments on a day-to - day basis.</a:t>
            </a:r>
          </a:p>
          <a:p>
            <a:r>
              <a:rPr lang="en-US" dirty="0">
                <a:solidFill>
                  <a:srgbClr val="FFFF00"/>
                </a:solidFill>
                <a:latin typeface="Times New Roman" panose="02020603050405020304" pitchFamily="18" charset="0"/>
                <a:cs typeface="Times New Roman" panose="02020603050405020304" pitchFamily="18" charset="0"/>
              </a:rPr>
              <a:t>Michael E. Porter (1980)</a:t>
            </a:r>
            <a:r>
              <a:rPr lang="en-US" dirty="0">
                <a:latin typeface="Times New Roman" panose="02020603050405020304" pitchFamily="18" charset="0"/>
                <a:cs typeface="Times New Roman" panose="02020603050405020304" pitchFamily="18" charset="0"/>
              </a:rPr>
              <a:t>, a Harvard professor and expert in strategic management, has proposed a more refined way to assess environments.  In particular, he suggests that managers need to view the environment of their organizations in terms of </a:t>
            </a:r>
            <a:r>
              <a:rPr lang="en-US" b="1" dirty="0">
                <a:solidFill>
                  <a:srgbClr val="FFFF00"/>
                </a:solidFill>
                <a:latin typeface="Times New Roman" panose="02020603050405020304" pitchFamily="18" charset="0"/>
                <a:cs typeface="Times New Roman" panose="02020603050405020304" pitchFamily="18" charset="0"/>
              </a:rPr>
              <a:t>five</a:t>
            </a:r>
            <a:r>
              <a:rPr lang="en-US" b="1" dirty="0">
                <a:latin typeface="Times New Roman" panose="02020603050405020304" pitchFamily="18" charset="0"/>
                <a:cs typeface="Times New Roman" panose="02020603050405020304" pitchFamily="18" charset="0"/>
              </a:rPr>
              <a:t> competitive forces.</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b="1" i="1" dirty="0">
                <a:solidFill>
                  <a:srgbClr val="92D050"/>
                </a:solidFill>
                <a:latin typeface="Times New Roman" panose="02020603050405020304" pitchFamily="18" charset="0"/>
                <a:cs typeface="Times New Roman" panose="02020603050405020304" pitchFamily="18" charset="0"/>
              </a:rPr>
              <a:t>The threat of new entrants</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extent to which new competitors can easily enter  a market or market segment i.e. barriers to entry.  </a:t>
            </a:r>
          </a:p>
          <a:p>
            <a:pPr marL="457200" indent="-457200">
              <a:buFont typeface="+mj-lt"/>
              <a:buAutoNum type="arabicPeriod"/>
            </a:pPr>
            <a:r>
              <a:rPr lang="en-US" b="1" i="1" dirty="0">
                <a:solidFill>
                  <a:srgbClr val="92D050"/>
                </a:solidFill>
                <a:latin typeface="Times New Roman" panose="02020603050405020304" pitchFamily="18" charset="0"/>
                <a:cs typeface="Times New Roman" panose="02020603050405020304" pitchFamily="18" charset="0"/>
              </a:rPr>
              <a:t>Competitive rivalry</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nature of the competitive relationship between dominant firms in the industry.  For example, in the mobile phone industry, GP and </a:t>
            </a:r>
            <a:r>
              <a:rPr lang="en-US" dirty="0" err="1">
                <a:latin typeface="Times New Roman" panose="02020603050405020304" pitchFamily="18" charset="0"/>
                <a:cs typeface="Times New Roman" panose="02020603050405020304" pitchFamily="18" charset="0"/>
              </a:rPr>
              <a:t>Robi</a:t>
            </a:r>
            <a:r>
              <a:rPr lang="en-US" dirty="0">
                <a:latin typeface="Times New Roman" panose="02020603050405020304" pitchFamily="18" charset="0"/>
                <a:cs typeface="Times New Roman" panose="02020603050405020304" pitchFamily="18" charset="0"/>
              </a:rPr>
              <a:t> have often engaged in intense price wars, comparative advertising, and new product introductions.</a:t>
            </a:r>
          </a:p>
          <a:p>
            <a:pPr marL="457200" indent="-457200">
              <a:buFont typeface="+mj-lt"/>
              <a:buAutoNum type="arabicPeriod"/>
            </a:pPr>
            <a:r>
              <a:rPr lang="en-US" b="1" i="1" dirty="0">
                <a:solidFill>
                  <a:srgbClr val="92D050"/>
                </a:solidFill>
                <a:latin typeface="Times New Roman" panose="02020603050405020304" pitchFamily="18" charset="0"/>
                <a:cs typeface="Times New Roman" panose="02020603050405020304" pitchFamily="18" charset="0"/>
              </a:rPr>
              <a:t>The threat of substitute products</a:t>
            </a:r>
            <a:r>
              <a:rPr lang="en-US" b="1"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extent to which alternative products or services may replace or diminish the need for existing products or services. For example the advent of computers, smartphones has reduced the demand for calculators as well as for typewriters, camera. Services like Dropbox and Google Drive are substitute to storage hardware drives. The threat of a substitute product or service is high if it offers a value proposition that is uniquely different from present offerings of the industry.</a:t>
            </a:r>
          </a:p>
          <a:p>
            <a:pPr marL="457200" indent="-457200">
              <a:buFont typeface="+mj-lt"/>
              <a:buAutoNum type="arabicPeriod"/>
            </a:pPr>
            <a:r>
              <a:rPr lang="en-US" b="1" i="1" dirty="0">
                <a:solidFill>
                  <a:srgbClr val="92D050"/>
                </a:solidFill>
                <a:latin typeface="Times New Roman" panose="02020603050405020304" pitchFamily="18" charset="0"/>
                <a:cs typeface="Times New Roman" panose="02020603050405020304" pitchFamily="18" charset="0"/>
              </a:rPr>
              <a:t>The Power of buyers</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extent to which buyers of the products or services in an industry have the ability to influence the suppliers.</a:t>
            </a:r>
          </a:p>
          <a:p>
            <a:pPr marL="457200" indent="-457200">
              <a:buFont typeface="+mj-lt"/>
              <a:buAutoNum type="arabicPeriod"/>
            </a:pPr>
            <a:r>
              <a:rPr lang="en-US" b="1" i="1" dirty="0">
                <a:solidFill>
                  <a:srgbClr val="92D050"/>
                </a:solidFill>
                <a:latin typeface="Times New Roman" panose="02020603050405020304" pitchFamily="18" charset="0"/>
                <a:cs typeface="Times New Roman" panose="02020603050405020304" pitchFamily="18" charset="0"/>
              </a:rPr>
              <a:t>The power of suppliers</a:t>
            </a:r>
            <a:r>
              <a:rPr lang="en-US" dirty="0">
                <a:latin typeface="Times New Roman" panose="02020603050405020304" pitchFamily="18" charset="0"/>
                <a:cs typeface="Times New Roman" panose="02020603050405020304" pitchFamily="18" charset="0"/>
              </a:rPr>
              <a:t> is the extent to which suppliers have the ability to influence potential buyers.  For example Kenya Power and Lighting is the only company supplying electricity in Kenya.  Subject to state regulation, it can therefore charge what it wants for its product, provide service at its convenience, and so forth.</a:t>
            </a:r>
          </a:p>
          <a:p>
            <a:endParaRPr lang="en-US" dirty="0"/>
          </a:p>
        </p:txBody>
      </p:sp>
    </p:spTree>
    <p:extLst>
      <p:ext uri="{BB962C8B-B14F-4D97-AF65-F5344CB8AC3E}">
        <p14:creationId xmlns:p14="http://schemas.microsoft.com/office/powerpoint/2010/main" val="33335663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TM10001103[[fn=Headlines]]</Template>
  <TotalTime>940</TotalTime>
  <Words>626</Words>
  <Application>Microsoft Office PowerPoint</Application>
  <PresentationFormat>Widescreen</PresentationFormat>
  <Paragraphs>45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Algerian</vt:lpstr>
      <vt:lpstr>Arial</vt:lpstr>
      <vt:lpstr>Century Gothic</vt:lpstr>
      <vt:lpstr>Times New Roman</vt:lpstr>
      <vt:lpstr>Wingdings 3</vt:lpstr>
      <vt:lpstr>Ion</vt:lpstr>
      <vt:lpstr>THE ENVIRONMENT &amp; CULTURE OF THE ORGANIZATION</vt:lpstr>
      <vt:lpstr>THE ORGANIZATION AND ITS ENVIRONMENT</vt:lpstr>
      <vt:lpstr>EXTERNAL ENVIROMENT-GENERAL ENVIROMENT</vt:lpstr>
      <vt:lpstr>EXTERNAL ENVIROMENT-GENERAL ENVIROMENT</vt:lpstr>
      <vt:lpstr>THE TASK ENVIRONMENT</vt:lpstr>
      <vt:lpstr>THE INTERNAL ENVIRONMENT</vt:lpstr>
      <vt:lpstr>Organization-environment relationships</vt:lpstr>
      <vt:lpstr>Organization-environment relationships</vt:lpstr>
      <vt:lpstr>Organization-environment relationships</vt:lpstr>
      <vt:lpstr>PowerPoint Presentation</vt:lpstr>
      <vt:lpstr>Organization-environment relationships</vt:lpstr>
      <vt:lpstr>Building effective time management skill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BUS 401</dc:title>
  <dc:creator>ASUS-PC</dc:creator>
  <cp:lastModifiedBy>Hany Raaj</cp:lastModifiedBy>
  <cp:revision>170</cp:revision>
  <dcterms:created xsi:type="dcterms:W3CDTF">2020-06-24T06:19:10Z</dcterms:created>
  <dcterms:modified xsi:type="dcterms:W3CDTF">2020-08-23T15:59:40Z</dcterms:modified>
</cp:coreProperties>
</file>